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98" r:id="rId3"/>
  </p:sldMasterIdLst>
  <p:notesMasterIdLst>
    <p:notesMasterId r:id="rId16"/>
  </p:notesMasterIdLst>
  <p:sldIdLst>
    <p:sldId id="256" r:id="rId4"/>
    <p:sldId id="2147377095" r:id="rId5"/>
    <p:sldId id="2147377096" r:id="rId6"/>
    <p:sldId id="2146847115" r:id="rId7"/>
    <p:sldId id="2146847135" r:id="rId8"/>
    <p:sldId id="2147377099" r:id="rId9"/>
    <p:sldId id="2147377098" r:id="rId10"/>
    <p:sldId id="261" r:id="rId11"/>
    <p:sldId id="2147377101" r:id="rId12"/>
    <p:sldId id="2147377102" r:id="rId13"/>
    <p:sldId id="2147377100" r:id="rId14"/>
    <p:sldId id="214737710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2155B-7F18-498C-9BFA-FBEF28EA456D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D2735-7906-4EBC-BF62-CF4D695244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91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Process Automation Manager Open Edition 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Decision Manager Open Edition 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fully open-source application development platforms that help </a:t>
            </a:r>
            <a:r>
              <a:rPr lang="en-US" spc="10" dirty="0">
                <a:solidFill>
                  <a:srgbClr val="000000"/>
                </a:solidFill>
              </a:rPr>
              <a:t>clients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build highly-customized and scalable cloud-native business automation applications. Clients use Process Automation Manager to model and automate their business processes, including decision automation. </a:t>
            </a:r>
            <a:r>
              <a:rPr lang="en-US" spc="10" dirty="0">
                <a:solidFill>
                  <a:srgbClr val="000000"/>
                </a:solidFill>
              </a:rPr>
              <a:t>They use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Decision Manager to focus on decision modeling and automation. Both allow for the rapid development and maintenance of intelligent business automation applications and processes.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77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Process Automation Manager Open Edition 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Decision Manager Open Edition 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fully open-source application development platforms that help </a:t>
            </a:r>
            <a:r>
              <a:rPr lang="en-US" spc="10" dirty="0">
                <a:solidFill>
                  <a:srgbClr val="000000"/>
                </a:solidFill>
              </a:rPr>
              <a:t>clients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build highly-customized and scalable cloud-native business automation applications. Clients use Process Automation Manager to model and automate their business processes, including decision automation. </a:t>
            </a:r>
            <a:r>
              <a:rPr lang="en-US" spc="10" dirty="0">
                <a:solidFill>
                  <a:srgbClr val="000000"/>
                </a:solidFill>
              </a:rPr>
              <a:t>They use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Decision Manager to focus on decision modeling and automation. Both allow for the rapid development and maintenance of intelligent business automation applications and processes.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84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Robot Process Automation (RPA) is used to automate tasks that are traditionally performed by people, by mimicking the steps that a person would take when performing activities on their desktop computer.</a:t>
            </a:r>
          </a:p>
          <a:p>
            <a:endParaRPr lang="en-US" dirty="0"/>
          </a:p>
          <a:p>
            <a:r>
              <a:rPr lang="en-US" dirty="0"/>
              <a:t>For example, a software robot (or bot) can be created to gather data from multiple systems, collate the data within a spreadsheet, perform some calculations, and enter the data into another system by using the application user interfaces in exactly the same way a person would do it. Bots can also use traditional techniques to integrate with systems, like SQL to query a database or JSON/HTTP to call a REST service.</a:t>
            </a:r>
          </a:p>
          <a:p>
            <a:endParaRPr lang="en-US" dirty="0"/>
          </a:p>
          <a:p>
            <a:r>
              <a:rPr lang="en-US" dirty="0"/>
              <a:t>Other examples include:</a:t>
            </a:r>
          </a:p>
          <a:p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Use Microsoft Windows OS - </a:t>
            </a:r>
            <a:r>
              <a:rPr lang="en-US" dirty="0"/>
              <a:t>Use file system, clipboard, taskbar, services, open and close applications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Use desktop applications - Work with web apps, Windows apps, Microsoft Office suite, SAP, Java apps, remote desktop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Interact with systems - Access mainframes, call APIs, update and query databases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Communicate - </a:t>
            </a:r>
            <a:r>
              <a:rPr lang="en-US" dirty="0"/>
              <a:t>Send and read emails and SMS messages, chat using text and voice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Read documents - </a:t>
            </a:r>
            <a:r>
              <a:rPr lang="en-US" dirty="0"/>
              <a:t>Extract structured data from unstructured content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Apply intelligence - Understand information, make decisions, apply knowledge, learn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Create documents - </a:t>
            </a:r>
            <a:r>
              <a:rPr lang="en-US" dirty="0"/>
              <a:t>PDF Reports, </a:t>
            </a:r>
            <a:r>
              <a:rPr lang="en-US" noProof="0" dirty="0"/>
              <a:t>MS Excel, MS Word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Process Data - Encrypt, analyze, perform calculations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Process Files - </a:t>
            </a:r>
            <a:r>
              <a:rPr lang="en-US" dirty="0"/>
              <a:t>Create, upload/download, transfer</a:t>
            </a:r>
          </a:p>
          <a:p>
            <a:pPr lvl="0"/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C0CC4A0D-B92F-47E6-97AE-10D01D35A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</p:spTree>
    <p:extLst>
      <p:ext uri="{BB962C8B-B14F-4D97-AF65-F5344CB8AC3E}">
        <p14:creationId xmlns:p14="http://schemas.microsoft.com/office/powerpoint/2010/main" val="3685044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01F79-FD6C-4629-B57A-F183EE78A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8475C-40C1-4FA3-95EB-60C86F030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A8D5A-846F-4582-89B9-41BD409A1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1361A-837C-4C80-89B1-E8830132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40D99-84EC-4799-B7A0-19B7A1BC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4413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1339-3451-47BF-8F33-5E3957FE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47320-093D-4307-ABFE-CE8BEC0F7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B51CC-BFC8-4AED-A036-549AC1C1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9320-D978-4349-B6A9-7760E6AD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260A1-790B-4A3C-BC76-4AE07556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0011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CDAD00-627A-467F-BAD1-18C7E6568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20D1D-A847-4AC6-8B73-8D3DA9F35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B2CB2-0853-4503-990B-02D9F6E1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C41D7-A1D1-4321-AB05-4514AC7A5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694CF-54FF-454A-93D2-4742D5B4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3738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8926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820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2772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445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078980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9427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9507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8392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10E1-A0DA-4F56-BBE1-A006CC78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5A959-B11E-4968-96BC-6C4848DCC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D14E7-6FEF-497E-AF8F-B4F3B4107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3EFF7-6B4F-49B2-ACB9-CC04DB37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9F673-A32A-401B-B082-D412263F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0815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7387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28979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03923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750851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53087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674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307927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7195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4868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574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CD0C-8F53-4672-BD65-9891CADE9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A4C75-5680-4B36-9F98-7F8A99EFD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75AD1-B36A-40D6-9F62-149F8F38C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24F06-76CC-4B00-B6EF-F36B6EC75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22D8D-90B6-4970-B4B4-A7135E7F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12898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rgbClr val="161616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4455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78A9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96644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rgbClr val="FFFFFF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07105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rgbClr val="FFF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3872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F62FE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043C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02D9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02848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5273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3838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/>
            </a:lvl1pPr>
            <a:lvl2pPr>
              <a:spcBef>
                <a:spcPts val="0"/>
              </a:spcBef>
              <a:defRPr sz="1867"/>
            </a:lvl2pPr>
            <a:lvl3pPr>
              <a:spcBef>
                <a:spcPts val="0"/>
              </a:spcBef>
              <a:defRPr sz="1867"/>
            </a:lvl3pPr>
            <a:lvl4pPr>
              <a:spcBef>
                <a:spcPts val="0"/>
              </a:spcBef>
              <a:defRPr sz="1867"/>
            </a:lvl4pPr>
            <a:lvl5pPr>
              <a:spcBef>
                <a:spcPts val="0"/>
              </a:spcBef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438781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14799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6891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D038-A032-4406-9757-6F2AB1CA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6EA50-1D7D-46AB-9256-9875183FB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49135-1DF4-43FB-BFFF-1F1D2D68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91AF2-D563-4D52-941B-AB89A66F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AE5D9-6017-45B6-9EF9-D5F523F2E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30DFD-7144-4F75-A49F-FA7F4A6D7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39817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7435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3235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56519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57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366360"/>
            <a:ext cx="12192000" cy="549164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13" tIns="23913" rIns="23913" bIns="2391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071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2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837409" y="317207"/>
            <a:ext cx="3657600" cy="396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51200" y="317207"/>
            <a:ext cx="3657600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4249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366360"/>
            <a:ext cx="12192000" cy="549164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79" tIns="23979" rIns="23979" bIns="2397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32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5" y="1051551"/>
            <a:ext cx="3565524" cy="2384899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3" cy="631475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4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1603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5" y="549277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4" y="2677307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9" cy="3448559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3" y="3324734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3" cy="631475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 dirty="0"/>
            </a:p>
          </p:txBody>
        </p:sp>
      </p:grpSp>
    </p:spTree>
    <p:extLst>
      <p:ext uri="{BB962C8B-B14F-4D97-AF65-F5344CB8AC3E}">
        <p14:creationId xmlns:p14="http://schemas.microsoft.com/office/powerpoint/2010/main" val="35553908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2"/>
            <a:ext cx="4500563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594" indent="-228594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92029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30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4"/>
            <a:ext cx="9000000" cy="6857999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5437187" cy="2986235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258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41DF7-DE4C-4B4D-962F-962743F49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D133A-F432-4082-8FBC-A4B979A44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413DB-F349-4103-B3B7-EDEB320CB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19C8E-E0CB-497A-AC10-A79C268AF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D60BE-7BB7-42BE-9AF1-CF68795C60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F1DCE-2FFC-481A-BB19-293F55B2C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CD74C7-7715-4976-A157-1B2BC988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04B5E8-C56F-4C1E-8C4C-34AB67CD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26857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2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26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26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48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9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201"/>
            <a:ext cx="11090275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349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1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7" y="4143453"/>
            <a:ext cx="734257" cy="760507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9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10" y="656634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671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30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1" y="548641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6" y="4518947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4" y="4232950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2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5" y="4232950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4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7" y="4232950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6" y="4238814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2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3" y="5827879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7" cy="535355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1"/>
            <a:ext cx="5429115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5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594" lvl="0" indent="-228594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5" y="2427371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296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3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9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1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3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5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5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5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594" lvl="0" indent="-228594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1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5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594" lvl="0" indent="-228594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60" y="2427371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2"/>
            <a:ext cx="4500563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32210368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5437187" cy="2986235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3827611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401"/>
            <a:ext cx="1404699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3" cy="631475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9944162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2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50" y="3536951"/>
            <a:ext cx="8281989" cy="255587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9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3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3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3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</p:spTree>
    <p:extLst>
      <p:ext uri="{BB962C8B-B14F-4D97-AF65-F5344CB8AC3E}">
        <p14:creationId xmlns:p14="http://schemas.microsoft.com/office/powerpoint/2010/main" val="9662941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5" y="5528199"/>
            <a:ext cx="631475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3" y="2097175"/>
            <a:ext cx="5435600" cy="399565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9" y="2097175"/>
            <a:ext cx="5435600" cy="399565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6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CBFB-D36E-46F2-9ABC-B030CB90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B877F-4382-42DA-8D05-9C767058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D14A17-3983-4D0A-9201-35E2AB4E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EDAB5-02B2-4381-8077-90B32BD3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8141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370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2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3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4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51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2E5AB-CCD0-4F45-BA0C-44C4B9D6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6D5B2-E054-412B-ACCC-2CE7E849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7DBBB-8F37-4D44-A8F1-5EA3228C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3361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7959-40B7-4E60-9CC6-A522093C7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A7D-30BD-47D6-B186-8C94C5710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9296A-833E-448D-A576-857976458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F7C25-0E13-4446-B603-4D85A918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F98A0-64AB-4137-A627-C030B9C7B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45A90-93EF-4506-88B9-4AF2F5F2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8417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8D1A-363D-4E37-8403-F9491E51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569F04-D09A-47B2-AC0B-EF08008846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52E0E-AFC4-4BBF-8A16-89388D5FF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B13B1-A1C4-40E6-9677-9C6D27F76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ADDB2-A9BF-4E79-A19F-1B92590AD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1543F-0D81-4497-87E6-2CF2F05C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7151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486C06-3D3D-4C49-89A0-9454E414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9446A-82AE-49FD-AD1C-7E0F7FEDD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A21ED-567B-4F8B-A79A-4B3F6A2A88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4FACC-574A-41DD-ACBD-E66D657D283B}" type="datetimeFigureOut">
              <a:rPr lang="en-CA" smtClean="0"/>
              <a:t>2023-01-31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7B189-9B2A-45D1-8220-023574A11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3B89B-1397-40F4-A9A7-4D2558E7E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694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003219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715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IBM Plex Sans" pitchFamily="2" charset="2"/>
        <a:buNone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 baseline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50801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3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49" y="6507212"/>
            <a:ext cx="6379211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05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account/reg/ca-en/signup?formid=urx-4659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ncrowther@uk.ibm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svg"/><Relationship Id="rId7" Type="http://schemas.openxmlformats.org/officeDocument/2006/relationships/hyperlink" Target="https://freepngimg.com/png/36792-folders-fil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4.png"/><Relationship Id="rId5" Type="http://schemas.openxmlformats.org/officeDocument/2006/relationships/hyperlink" Target="https://www.freepngimg.com/png/64770-computer-email-icons-free-hd-image" TargetMode="External"/><Relationship Id="rId10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www.freepngimg.com/png/64770-computer-email-icons-free-hd-image" TargetMode="Externa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4DF8-D181-40C8-A734-237655971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4707"/>
            <a:ext cx="9144000" cy="2387600"/>
          </a:xfrm>
        </p:spPr>
        <p:txBody>
          <a:bodyPr anchor="t">
            <a:normAutofit fontScale="90000"/>
          </a:bodyPr>
          <a:lstStyle/>
          <a:p>
            <a:br>
              <a:rPr lang="en-GB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GB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Community Calls 2022 - IBM PAM &amp; DM </a:t>
            </a:r>
            <a:br>
              <a:rPr lang="en-GB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CA" dirty="0">
                <a:solidFill>
                  <a:schemeClr val="bg2"/>
                </a:solidFill>
                <a:latin typeface="IBM Plex Sans" panose="020B0503050203000203" pitchFamily="34" charset="0"/>
              </a:rPr>
            </a:br>
            <a:r>
              <a:rPr lang="en-CA" sz="4800" dirty="0">
                <a:solidFill>
                  <a:schemeClr val="bg2"/>
                </a:solidFill>
                <a:latin typeface="IBM Plex Sans" panose="020B0503050203000203" pitchFamily="34" charset="0"/>
              </a:rPr>
              <a:t>Invoice processing </a:t>
            </a:r>
            <a:br>
              <a:rPr lang="en-CA" sz="4800" dirty="0">
                <a:solidFill>
                  <a:schemeClr val="bg2"/>
                </a:solidFill>
                <a:latin typeface="IBM Plex Sans" panose="020B0503050203000203" pitchFamily="34" charset="0"/>
              </a:rPr>
            </a:br>
            <a:r>
              <a:rPr lang="en-CA" sz="4800" dirty="0">
                <a:solidFill>
                  <a:schemeClr val="bg2"/>
                </a:solidFill>
                <a:latin typeface="IBM Plex Sans" panose="020B0503050203000203" pitchFamily="34" charset="0"/>
              </a:rPr>
              <a:t>with RPA</a:t>
            </a:r>
            <a:endParaRPr lang="en-CA" sz="59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EC98F-2C26-47BD-989D-626774358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440" y="4049858"/>
            <a:ext cx="7733010" cy="2689166"/>
          </a:xfrm>
        </p:spPr>
        <p:txBody>
          <a:bodyPr/>
          <a:lstStyle/>
          <a:p>
            <a:pPr algn="l"/>
            <a:endParaRPr lang="en-CA" sz="2000" dirty="0">
              <a:solidFill>
                <a:schemeClr val="bg2"/>
              </a:solidFill>
              <a:latin typeface="IBM Plex Sans" panose="020B0503050203000203" pitchFamily="34" charset="0"/>
            </a:endParaRPr>
          </a:p>
          <a:p>
            <a:pPr algn="l"/>
            <a:r>
              <a:rPr lang="en-CA" dirty="0">
                <a:solidFill>
                  <a:schemeClr val="bg2"/>
                </a:solidFill>
                <a:latin typeface="IBM Plex Sans" panose="020B0503050203000203" pitchFamily="34" charset="0"/>
              </a:rPr>
              <a:t>Nigel T. Crowther</a:t>
            </a:r>
          </a:p>
          <a:p>
            <a:pPr algn="l"/>
            <a:r>
              <a:rPr lang="en-CA" sz="1600" dirty="0">
                <a:solidFill>
                  <a:schemeClr val="bg2"/>
                </a:solidFill>
                <a:latin typeface="IBM Plex Sans" panose="020B0503050203000203" pitchFamily="34" charset="0"/>
              </a:rPr>
              <a:t>Automation Tech Sales EMEA</a:t>
            </a:r>
            <a:endParaRPr lang="en-CA" sz="1600" dirty="0">
              <a:solidFill>
                <a:srgbClr val="FF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1B85A-7F29-4449-B614-860D989EF2A4}"/>
              </a:ext>
            </a:extLst>
          </p:cNvPr>
          <p:cNvSpPr txBox="1"/>
          <p:nvPr/>
        </p:nvSpPr>
        <p:spPr>
          <a:xfrm>
            <a:off x="9160625" y="4622762"/>
            <a:ext cx="303137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bg2"/>
                </a:solidFill>
                <a:latin typeface="IBM Plex Sans" panose="020B0503050203000203" pitchFamily="34" charset="0"/>
              </a:rPr>
              <a:t>IBM Robotic Process Automation</a:t>
            </a:r>
          </a:p>
          <a:p>
            <a:endParaRPr lang="en-CA" sz="2400" dirty="0">
              <a:solidFill>
                <a:schemeClr val="bg2"/>
              </a:solidFill>
              <a:latin typeface="IBM Plex Sans" panose="020B0503050203000203" pitchFamily="34" charset="0"/>
            </a:endParaRPr>
          </a:p>
          <a:p>
            <a:endParaRPr lang="en-CA" sz="2000" dirty="0">
              <a:solidFill>
                <a:schemeClr val="bg2"/>
              </a:solidFill>
              <a:latin typeface="IBM Plex Sans" panose="020B0503050203000203" pitchFamily="34" charset="0"/>
            </a:endParaRPr>
          </a:p>
          <a:p>
            <a:r>
              <a:rPr lang="en-CA" sz="1400" dirty="0">
                <a:solidFill>
                  <a:schemeClr val="bg2"/>
                </a:solidFill>
                <a:latin typeface="IBM Plex Sans" panose="020B0503050203000203" pitchFamily="34" charset="0"/>
              </a:rPr>
              <a:t>Try it now: </a:t>
            </a:r>
            <a:r>
              <a:rPr lang="en-CA" sz="1200" dirty="0">
                <a:solidFill>
                  <a:schemeClr val="bg2"/>
                </a:solidFill>
                <a:latin typeface="IBM Plex Sans" panose="020B0503050203000203" pitchFamily="34" charset="0"/>
                <a:hlinkClick r:id="rId3"/>
              </a:rPr>
              <a:t>https://www.ibm.com/account/reg/ca-en/signup?formid=urx-46597</a:t>
            </a:r>
            <a:endParaRPr lang="en-CA" sz="1200" dirty="0">
              <a:solidFill>
                <a:schemeClr val="bg2"/>
              </a:solidFill>
              <a:latin typeface="IBM Plex Sans" panose="020B0503050203000203" pitchFamily="34" charset="0"/>
            </a:endParaRPr>
          </a:p>
          <a:p>
            <a:endParaRPr lang="en-CA" sz="1200" dirty="0">
              <a:solidFill>
                <a:schemeClr val="bg2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6A51C-E462-4036-899E-1ECE7CA6EC5F}"/>
              </a:ext>
            </a:extLst>
          </p:cNvPr>
          <p:cNvSpPr txBox="1"/>
          <p:nvPr/>
        </p:nvSpPr>
        <p:spPr>
          <a:xfrm>
            <a:off x="472440" y="5481113"/>
            <a:ext cx="617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ncrowther@uk.ibm.com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3A82C-08CC-47C8-B93F-9E30D54BD864}"/>
              </a:ext>
            </a:extLst>
          </p:cNvPr>
          <p:cNvSpPr txBox="1"/>
          <p:nvPr/>
        </p:nvSpPr>
        <p:spPr>
          <a:xfrm>
            <a:off x="559989" y="6369692"/>
            <a:ext cx="211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24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November 2022</a:t>
            </a:r>
          </a:p>
        </p:txBody>
      </p:sp>
    </p:spTree>
    <p:extLst>
      <p:ext uri="{BB962C8B-B14F-4D97-AF65-F5344CB8AC3E}">
        <p14:creationId xmlns:p14="http://schemas.microsoft.com/office/powerpoint/2010/main" val="734220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6F84B-1EDE-4BB4-8935-5AD67BF8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70" y="878354"/>
            <a:ext cx="2812051" cy="46246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Approval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000" dirty="0"/>
              <a:t>The bot sends the result to PAM, where it is manually approved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F244C-35D4-4D4B-AFEA-5ABEFA372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970" y="393431"/>
            <a:ext cx="8279532" cy="462460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F395D-7E7C-408F-A2BA-B4DA93B3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040" y="77362"/>
            <a:ext cx="4056717" cy="646517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D302F8-05CA-4E96-B1E5-BBE501F4CB0E}"/>
              </a:ext>
            </a:extLst>
          </p:cNvPr>
          <p:cNvCxnSpPr>
            <a:cxnSpLocks/>
          </p:cNvCxnSpPr>
          <p:nvPr/>
        </p:nvCxnSpPr>
        <p:spPr>
          <a:xfrm flipH="1" flipV="1">
            <a:off x="7622757" y="2383277"/>
            <a:ext cx="2957179" cy="16537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7F087DD-268C-47C7-8C6D-2B5E090A3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749" y="3346315"/>
            <a:ext cx="6914753" cy="3353951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CDAD50B-9AD8-4FE6-A6D5-1569F62FEF97}"/>
              </a:ext>
            </a:extLst>
          </p:cNvPr>
          <p:cNvGrpSpPr/>
          <p:nvPr/>
        </p:nvGrpSpPr>
        <p:grpSpPr>
          <a:xfrm>
            <a:off x="722259" y="393431"/>
            <a:ext cx="1468309" cy="1199656"/>
            <a:chOff x="11649340" y="7150038"/>
            <a:chExt cx="3198335" cy="334772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C200AD-C561-4F40-A6EF-8C22557AC517}"/>
                </a:ext>
              </a:extLst>
            </p:cNvPr>
            <p:cNvSpPr/>
            <p:nvPr/>
          </p:nvSpPr>
          <p:spPr bwMode="auto">
            <a:xfrm>
              <a:off x="11649340" y="7150038"/>
              <a:ext cx="3198335" cy="3347720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305128-06CA-4139-99C5-B772363E2DCA}"/>
                </a:ext>
              </a:extLst>
            </p:cNvPr>
            <p:cNvSpPr/>
            <p:nvPr/>
          </p:nvSpPr>
          <p:spPr bwMode="auto">
            <a:xfrm>
              <a:off x="11928253" y="8645769"/>
              <a:ext cx="2714405" cy="1124319"/>
            </a:xfrm>
            <a:prstGeom prst="rect">
              <a:avLst/>
            </a:prstGeom>
            <a:noFill/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PAM</a:t>
              </a:r>
              <a:endPara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7D2E3FA-D0DA-491A-8961-A58700D7F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856009" y="7496940"/>
              <a:ext cx="784993" cy="784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22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D5CC-538D-4B5E-A453-BA8F1C37B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Demo</a:t>
            </a:r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6E7A8-6EDD-4684-85D9-DBBB0B44B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5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9329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voice Processing">
            <a:hlinkClick r:id="" action="ppaction://media"/>
            <a:extLst>
              <a:ext uri="{FF2B5EF4-FFF2-40B4-BE49-F238E27FC236}">
                <a16:creationId xmlns:a16="http://schemas.microsoft.com/office/drawing/2014/main" id="{D5BFC299-BB42-4951-9BD2-A805299338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5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74A8-3FCC-F9B6-4AF3-8A21213E1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11606695" cy="1072896"/>
          </a:xfrm>
        </p:spPr>
        <p:txBody>
          <a:bodyPr/>
          <a:lstStyle/>
          <a:p>
            <a:r>
              <a:rPr lang="en-GB" dirty="0"/>
              <a:t>IBM Business Automation Manager Open Editions V8.01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12AB6-EB21-641D-4BB3-21BEDADBB8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696" y="1498462"/>
            <a:ext cx="2114924" cy="18401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RPA is bundled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Limited to one unattended 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On prem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6F72A1-5142-4A1D-9A83-D60BE517ECA6}"/>
              </a:ext>
            </a:extLst>
          </p:cNvPr>
          <p:cNvGrpSpPr/>
          <p:nvPr/>
        </p:nvGrpSpPr>
        <p:grpSpPr>
          <a:xfrm>
            <a:off x="7622662" y="1530773"/>
            <a:ext cx="4264448" cy="4336289"/>
            <a:chOff x="5726208" y="1148080"/>
            <a:chExt cx="3198336" cy="33477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CC398-815F-23FA-36AE-FBC57B223A6C}"/>
                </a:ext>
              </a:extLst>
            </p:cNvPr>
            <p:cNvSpPr/>
            <p:nvPr/>
          </p:nvSpPr>
          <p:spPr bwMode="auto">
            <a:xfrm>
              <a:off x="5726208" y="1148080"/>
              <a:ext cx="3198336" cy="3347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F8E5D5-C57A-E666-8D73-03C0D8989EDF}"/>
                </a:ext>
              </a:extLst>
            </p:cNvPr>
            <p:cNvGrpSpPr/>
            <p:nvPr/>
          </p:nvGrpSpPr>
          <p:grpSpPr>
            <a:xfrm>
              <a:off x="5862185" y="1769334"/>
              <a:ext cx="2926381" cy="2068518"/>
              <a:chOff x="2693572" y="1441955"/>
              <a:chExt cx="2926381" cy="206851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CAF3615-1E32-2B9F-2B0E-D37905C3FAAA}"/>
                  </a:ext>
                </a:extLst>
              </p:cNvPr>
              <p:cNvSpPr/>
              <p:nvPr/>
            </p:nvSpPr>
            <p:spPr bwMode="auto">
              <a:xfrm>
                <a:off x="2693572" y="2220982"/>
                <a:ext cx="2926381" cy="1204146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97536" rIns="48000" bIns="48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553">
                  <a:defRPr/>
                </a:pPr>
                <a:r>
                  <a:rPr lang="en-US" sz="2133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IBM Decision Manager</a:t>
                </a:r>
              </a:p>
              <a:p>
                <a:pPr algn="ctr" defTabSz="914553">
                  <a:defRPr/>
                </a:pPr>
                <a:r>
                  <a:rPr lang="en-US" sz="2133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Open Edition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A9D488-B216-57D8-F18C-382FCBC92444}"/>
                  </a:ext>
                </a:extLst>
              </p:cNvPr>
              <p:cNvSpPr/>
              <p:nvPr/>
            </p:nvSpPr>
            <p:spPr bwMode="auto">
              <a:xfrm>
                <a:off x="2782921" y="2798960"/>
                <a:ext cx="2714405" cy="711513"/>
              </a:xfrm>
              <a:prstGeom prst="rect">
                <a:avLst/>
              </a:prstGeom>
              <a:noFill/>
              <a:ln w="19050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48000" rIns="48000" bIns="48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621">
                  <a:defRPr/>
                </a:pPr>
                <a:r>
                  <a:rPr lang="en-US" sz="1867" i="1" dirty="0">
                    <a:solidFill>
                      <a:srgbClr val="002D9C"/>
                    </a:solidFill>
                    <a:latin typeface="Arial" panose="020B0604020202020204" pitchFamily="34" charset="0"/>
                    <a:ea typeface="IBM Plex Sans" charset="0"/>
                    <a:cs typeface="Arial" panose="020B0604020202020204" pitchFamily="34" charset="0"/>
                  </a:rPr>
                  <a:t>Decision Automation</a:t>
                </a:r>
              </a:p>
            </p:txBody>
          </p:sp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AF6BFACE-7071-F129-CF65-CFA3C11AE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biLevel thresh="75000"/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724254" y="1441955"/>
                <a:ext cx="779027" cy="779027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13CC3D-2212-406C-907B-0AEC154A73F9}"/>
              </a:ext>
            </a:extLst>
          </p:cNvPr>
          <p:cNvGrpSpPr/>
          <p:nvPr/>
        </p:nvGrpSpPr>
        <p:grpSpPr>
          <a:xfrm>
            <a:off x="3343920" y="1530773"/>
            <a:ext cx="4264447" cy="4353608"/>
            <a:chOff x="2514601" y="1148080"/>
            <a:chExt cx="3198335" cy="33477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D0AC19-BFB4-AACD-8896-D6655F597B8C}"/>
                </a:ext>
              </a:extLst>
            </p:cNvPr>
            <p:cNvSpPr/>
            <p:nvPr/>
          </p:nvSpPr>
          <p:spPr bwMode="auto">
            <a:xfrm>
              <a:off x="2514601" y="1148080"/>
              <a:ext cx="3198335" cy="3347720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A06AC0-32C2-11A1-39BA-5385FD688CB4}"/>
                </a:ext>
              </a:extLst>
            </p:cNvPr>
            <p:cNvSpPr/>
            <p:nvPr/>
          </p:nvSpPr>
          <p:spPr bwMode="auto">
            <a:xfrm>
              <a:off x="2756565" y="3157935"/>
              <a:ext cx="2714405" cy="679917"/>
            </a:xfrm>
            <a:prstGeom prst="rect">
              <a:avLst/>
            </a:prstGeom>
            <a:noFill/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621">
                <a:defRPr/>
              </a:pPr>
              <a:r>
                <a:rPr lang="en-US" sz="1867" i="1" dirty="0">
                  <a:solidFill>
                    <a:srgbClr val="002D9C">
                      <a:lumMod val="20000"/>
                      <a:lumOff val="80000"/>
                    </a:srgbClr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Process Automation and Decision Automation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F25487A-B4F9-5552-A7C2-400A7A84C749}"/>
                </a:ext>
              </a:extLst>
            </p:cNvPr>
            <p:cNvGrpSpPr/>
            <p:nvPr/>
          </p:nvGrpSpPr>
          <p:grpSpPr>
            <a:xfrm>
              <a:off x="2654541" y="1775308"/>
              <a:ext cx="2926376" cy="1967040"/>
              <a:chOff x="1685345" y="3085207"/>
              <a:chExt cx="2926376" cy="196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0207F1-4DDB-9EFB-2ADE-CF841D46C41F}"/>
                  </a:ext>
                </a:extLst>
              </p:cNvPr>
              <p:cNvSpPr/>
              <p:nvPr/>
            </p:nvSpPr>
            <p:spPr bwMode="auto">
              <a:xfrm>
                <a:off x="1685345" y="3848100"/>
                <a:ext cx="2926376" cy="120414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97536" rIns="48000" bIns="48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553">
                  <a:defRPr/>
                </a:pPr>
                <a:r>
                  <a:rPr lang="en-US" sz="2133" dirty="0">
                    <a:solidFill>
                      <a:srgbClr val="FFFFFF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IBM Process Automation Manager Open Edition</a:t>
                </a: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109A9E6C-37B6-AA47-171E-9B1A2C3A9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756036" y="3085207"/>
                <a:ext cx="784993" cy="784993"/>
              </a:xfrm>
              <a:prstGeom prst="rect">
                <a:avLst/>
              </a:prstGeom>
            </p:spPr>
          </p:pic>
        </p:grp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265C973-3B73-4872-9639-AACB47E97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697" y="3239260"/>
            <a:ext cx="2687077" cy="2627803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565C3236-16B9-4DA0-A53E-3F25D24CB990}"/>
              </a:ext>
            </a:extLst>
          </p:cNvPr>
          <p:cNvSpPr/>
          <p:nvPr/>
        </p:nvSpPr>
        <p:spPr bwMode="auto">
          <a:xfrm rot="5400000">
            <a:off x="7585142" y="1724932"/>
            <a:ext cx="77724" cy="8526211"/>
          </a:xfrm>
          <a:prstGeom prst="rightBrace">
            <a:avLst/>
          </a:prstGeom>
          <a:ln w="34925">
            <a:solidFill>
              <a:srgbClr val="0043CE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BF0A5-07C4-4832-AB9A-F61EA4AEDC9C}"/>
              </a:ext>
            </a:extLst>
          </p:cNvPr>
          <p:cNvSpPr txBox="1"/>
          <p:nvPr/>
        </p:nvSpPr>
        <p:spPr>
          <a:xfrm>
            <a:off x="7002941" y="6167281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Open Source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74F82-4A67-449F-BC5A-BD4501D012D3}"/>
              </a:ext>
            </a:extLst>
          </p:cNvPr>
          <p:cNvSpPr txBox="1"/>
          <p:nvPr/>
        </p:nvSpPr>
        <p:spPr>
          <a:xfrm>
            <a:off x="1349278" y="6104057"/>
            <a:ext cx="1391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Proprietary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32DDE2C6-4460-48EB-B61C-2C15A11CBAB1}"/>
              </a:ext>
            </a:extLst>
          </p:cNvPr>
          <p:cNvSpPr/>
          <p:nvPr/>
        </p:nvSpPr>
        <p:spPr bwMode="auto">
          <a:xfrm rot="5400000">
            <a:off x="1933647" y="4678750"/>
            <a:ext cx="45719" cy="2613620"/>
          </a:xfrm>
          <a:prstGeom prst="rightBrace">
            <a:avLst/>
          </a:prstGeom>
          <a:ln w="3492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983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74A8-3FCC-F9B6-4AF3-8A21213E1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11606695" cy="1072896"/>
          </a:xfrm>
        </p:spPr>
        <p:txBody>
          <a:bodyPr/>
          <a:lstStyle/>
          <a:p>
            <a:r>
              <a:rPr lang="en-US" sz="4400" dirty="0">
                <a:solidFill>
                  <a:srgbClr val="002D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en-US" sz="4000" dirty="0">
                <a:solidFill>
                  <a:srgbClr val="002D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IBM RPA?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12AB6-EB21-641D-4BB3-21BEDADBB8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3014" y="2282261"/>
            <a:ext cx="5166850" cy="30874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Universal automation glue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Inexpensive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Easy to use</a:t>
            </a:r>
          </a:p>
          <a:p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E2A75-A450-462E-BC53-72CA3056A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63" y="695325"/>
            <a:ext cx="2752725" cy="5467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F088E0-5ED7-48BA-9674-D7538A635E54}"/>
              </a:ext>
            </a:extLst>
          </p:cNvPr>
          <p:cNvSpPr txBox="1"/>
          <p:nvPr/>
        </p:nvSpPr>
        <p:spPr>
          <a:xfrm>
            <a:off x="8879733" y="3545587"/>
            <a:ext cx="6250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WARNING:</a:t>
            </a:r>
          </a:p>
          <a:p>
            <a:r>
              <a:rPr lang="en-US" sz="2400" dirty="0">
                <a:latin typeface="Arial" panose="020B0604020202020204" pitchFamily="34" charset="0"/>
              </a:rPr>
              <a:t>Can create a mess!</a:t>
            </a:r>
          </a:p>
        </p:txBody>
      </p:sp>
    </p:spTree>
    <p:extLst>
      <p:ext uri="{BB962C8B-B14F-4D97-AF65-F5344CB8AC3E}">
        <p14:creationId xmlns:p14="http://schemas.microsoft.com/office/powerpoint/2010/main" val="190265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37E687-212A-D343-A7BA-724ECBC768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53600" y="6383867"/>
            <a:ext cx="2438400" cy="222251"/>
          </a:xfrm>
          <a:prstGeom prst="rect">
            <a:avLst/>
          </a:prstGeom>
        </p:spPr>
        <p:txBody>
          <a:bodyPr/>
          <a:lstStyle/>
          <a:p>
            <a:pPr algn="r" defTabSz="913981">
              <a:defRPr/>
            </a:pPr>
            <a:fld id="{59395FB3-9C97-154F-86B2-7E381B951268}" type="slidenum">
              <a:rPr lang="en-US" sz="799">
                <a:solidFill>
                  <a:srgbClr val="000000"/>
                </a:solidFill>
                <a:latin typeface="Arial" panose="020B0604020202020204"/>
              </a:rPr>
              <a:pPr algn="r" defTabSz="913981">
                <a:defRPr/>
              </a:pPr>
              <a:t>4</a:t>
            </a:fld>
            <a:endParaRPr lang="en-US" sz="799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E1E411-ACF0-1D40-B09D-5B06504DC1FB}"/>
              </a:ext>
            </a:extLst>
          </p:cNvPr>
          <p:cNvSpPr/>
          <p:nvPr/>
        </p:nvSpPr>
        <p:spPr bwMode="auto">
          <a:xfrm>
            <a:off x="3050821" y="0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792480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Use Microsoft Windows 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Use file system, clipboard, taskbar, services, open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and close applications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7405A-F69F-3442-A10F-D461B24B292E}"/>
              </a:ext>
            </a:extLst>
          </p:cNvPr>
          <p:cNvSpPr/>
          <p:nvPr/>
        </p:nvSpPr>
        <p:spPr bwMode="auto">
          <a:xfrm>
            <a:off x="6095957" y="0"/>
            <a:ext cx="3045180" cy="2283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304519" tIns="792480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Integrate without APIs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spc="-27" dirty="0">
                <a:solidFill>
                  <a:srgbClr val="000000"/>
                </a:solidFill>
                <a:latin typeface="Arial" panose="020B0604020202020204"/>
              </a:rPr>
              <a:t>Integrate through browsers, Windows apps,  SAP, remote desktop, terminals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FBA557-1B2F-8D4F-9B24-8BA2DD1AC5DA}"/>
              </a:ext>
            </a:extLst>
          </p:cNvPr>
          <p:cNvSpPr/>
          <p:nvPr/>
        </p:nvSpPr>
        <p:spPr bwMode="auto">
          <a:xfrm>
            <a:off x="9141137" y="0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792480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Interact with systems 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Access mainframes, call APIs, update and query databases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8089F-A95E-D245-946E-2CEF901E8A00}"/>
              </a:ext>
            </a:extLst>
          </p:cNvPr>
          <p:cNvSpPr/>
          <p:nvPr/>
        </p:nvSpPr>
        <p:spPr bwMode="auto">
          <a:xfrm>
            <a:off x="3050733" y="2287058"/>
            <a:ext cx="3045180" cy="2283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Communicate</a:t>
            </a: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Send and read emails and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SMS messages, chat using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text and voice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A6BEBC-9530-9240-AF35-9597AF82F994}"/>
              </a:ext>
            </a:extLst>
          </p:cNvPr>
          <p:cNvSpPr/>
          <p:nvPr/>
        </p:nvSpPr>
        <p:spPr bwMode="auto">
          <a:xfrm>
            <a:off x="6100186" y="2287058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Read documents</a:t>
            </a: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Extract structured data from unstructured content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854DB3-D8C9-994A-ACF5-61106387B9B0}"/>
              </a:ext>
            </a:extLst>
          </p:cNvPr>
          <p:cNvSpPr/>
          <p:nvPr/>
        </p:nvSpPr>
        <p:spPr bwMode="auto">
          <a:xfrm>
            <a:off x="9137901" y="2287058"/>
            <a:ext cx="3045180" cy="2283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Apply intelligence</a:t>
            </a:r>
          </a:p>
          <a:p>
            <a:pPr defTabSz="913981" fontAlgn="base">
              <a:lnSpc>
                <a:spcPct val="90000"/>
              </a:lnSpc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spc="-27" dirty="0">
                <a:solidFill>
                  <a:srgbClr val="000000"/>
                </a:solidFill>
                <a:latin typeface="Arial" panose="020B0604020202020204"/>
              </a:rPr>
              <a:t>Understand information, make decisions, apply knowledge, learn</a:t>
            </a:r>
          </a:p>
        </p:txBody>
      </p:sp>
      <p:pic>
        <p:nvPicPr>
          <p:cNvPr id="24" name="Picture 53">
            <a:extLst>
              <a:ext uri="{FF2B5EF4-FFF2-40B4-BE49-F238E27FC236}">
                <a16:creationId xmlns:a16="http://schemas.microsoft.com/office/drawing/2014/main" id="{8A39BEB8-6928-6D4A-98F0-0EEDD792C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283817" y="2436468"/>
            <a:ext cx="676081" cy="676081"/>
          </a:xfrm>
          <a:prstGeom prst="rect">
            <a:avLst/>
          </a:prstGeom>
        </p:spPr>
      </p:pic>
      <p:pic>
        <p:nvPicPr>
          <p:cNvPr id="25" name="Picture 58">
            <a:extLst>
              <a:ext uri="{FF2B5EF4-FFF2-40B4-BE49-F238E27FC236}">
                <a16:creationId xmlns:a16="http://schemas.microsoft.com/office/drawing/2014/main" id="{ADDB6760-E9DD-0E47-8190-92C251002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309009" y="2441797"/>
            <a:ext cx="591571" cy="5915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82BFF91-4E95-434D-99DA-B24C4D16D6DD}"/>
              </a:ext>
            </a:extLst>
          </p:cNvPr>
          <p:cNvSpPr/>
          <p:nvPr/>
        </p:nvSpPr>
        <p:spPr bwMode="auto">
          <a:xfrm>
            <a:off x="3054014" y="4571579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Create documents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PDF Reports, MS Excel,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MS Word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27DCD3-202A-4340-85E9-2A201C218287}"/>
              </a:ext>
            </a:extLst>
          </p:cNvPr>
          <p:cNvSpPr/>
          <p:nvPr/>
        </p:nvSpPr>
        <p:spPr bwMode="auto">
          <a:xfrm>
            <a:off x="6103467" y="4571579"/>
            <a:ext cx="3045180" cy="2283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Process Data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Encrypt, analyze,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perform calculations</a:t>
            </a: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endParaRPr lang="en-US" sz="1332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5D84ACD-3BF3-47CD-9DDD-D413AE9BE772}"/>
              </a:ext>
            </a:extLst>
          </p:cNvPr>
          <p:cNvSpPr/>
          <p:nvPr/>
        </p:nvSpPr>
        <p:spPr bwMode="auto">
          <a:xfrm>
            <a:off x="9141182" y="4571579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Process Files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Create, upload/download, transfer</a:t>
            </a:r>
          </a:p>
        </p:txBody>
      </p:sp>
      <p:pic>
        <p:nvPicPr>
          <p:cNvPr id="49" name="Picture 58">
            <a:extLst>
              <a:ext uri="{FF2B5EF4-FFF2-40B4-BE49-F238E27FC236}">
                <a16:creationId xmlns:a16="http://schemas.microsoft.com/office/drawing/2014/main" id="{67DDCC68-4481-4922-A457-4376E4CB1F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328631" y="68786"/>
            <a:ext cx="675405" cy="67540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FDB9315-DD63-408F-8376-9363AA9EF1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38350" y="155079"/>
            <a:ext cx="450687" cy="450687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453D8E43-371B-48B7-8121-78FD402B75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8029" y="4837778"/>
            <a:ext cx="450687" cy="450687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09B874B-257C-4AB7-B53F-858E115A92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41199" y="2455469"/>
            <a:ext cx="450687" cy="45068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0C0593F-1CF8-8E4C-848F-8FE90F4E79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41199" y="4789752"/>
            <a:ext cx="450269" cy="450269"/>
          </a:xfrm>
          <a:prstGeom prst="rect">
            <a:avLst/>
          </a:prstGeom>
        </p:spPr>
      </p:pic>
      <p:sp>
        <p:nvSpPr>
          <p:cNvPr id="43" name="Content Placeholder 1">
            <a:extLst>
              <a:ext uri="{FF2B5EF4-FFF2-40B4-BE49-F238E27FC236}">
                <a16:creationId xmlns:a16="http://schemas.microsoft.com/office/drawing/2014/main" id="{334AF9E3-E8AD-1347-B11A-040A8B4D8BB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048000" cy="6864096"/>
          </a:xfrm>
          <a:prstGeom prst="rect">
            <a:avLst/>
          </a:prstGeom>
          <a:solidFill>
            <a:srgbClr val="000000"/>
          </a:solidFill>
        </p:spPr>
        <p:txBody>
          <a:bodyPr vert="horz" lIns="292608" tIns="256032" rIns="304800" bIns="3048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IBM Plex San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defTabSz="1219170">
              <a:spcBef>
                <a:spcPts val="1467"/>
              </a:spcBef>
              <a:buClr>
                <a:srgbClr val="FFFFFF"/>
              </a:buClr>
              <a:defRPr/>
            </a:pPr>
            <a:r>
              <a:rPr lang="en-US" sz="6400" kern="0" dirty="0">
                <a:solidFill>
                  <a:srgbClr val="FFFFFF"/>
                </a:solidFill>
                <a:latin typeface="Arial" panose="020B0604020202020204"/>
              </a:rPr>
              <a:t>What can bots do?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28F0BE2-417E-C344-BD48-1BE5CC4E49A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25067" y="4617040"/>
            <a:ext cx="862435" cy="687893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9A7F9C89-2F4C-BD4F-8781-F4F6C4EB6A8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358027" y="155078"/>
            <a:ext cx="450687" cy="45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86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3">
            <a:extLst>
              <a:ext uri="{FF2B5EF4-FFF2-40B4-BE49-F238E27FC236}">
                <a16:creationId xmlns:a16="http://schemas.microsoft.com/office/drawing/2014/main" id="{16369B10-B8BA-F945-A9C8-F4A6ACC1B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68798" y="4001367"/>
            <a:ext cx="669940" cy="669940"/>
          </a:xfrm>
          <a:prstGeom prst="rect">
            <a:avLst/>
          </a:prstGeom>
        </p:spPr>
      </p:pic>
      <p:pic>
        <p:nvPicPr>
          <p:cNvPr id="28" name="Picture 60">
            <a:extLst>
              <a:ext uri="{FF2B5EF4-FFF2-40B4-BE49-F238E27FC236}">
                <a16:creationId xmlns:a16="http://schemas.microsoft.com/office/drawing/2014/main" id="{55E7BDC9-BC1E-1B47-8149-DE385272A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216125" y="3974691"/>
            <a:ext cx="669940" cy="669940"/>
          </a:xfrm>
          <a:prstGeom prst="rect">
            <a:avLst/>
          </a:prstGeom>
        </p:spPr>
      </p:pic>
      <p:pic>
        <p:nvPicPr>
          <p:cNvPr id="26" name="Picture 54">
            <a:extLst>
              <a:ext uri="{FF2B5EF4-FFF2-40B4-BE49-F238E27FC236}">
                <a16:creationId xmlns:a16="http://schemas.microsoft.com/office/drawing/2014/main" id="{C5022357-F5C7-A748-89CE-79ABFB71F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91734" y="1583918"/>
            <a:ext cx="669940" cy="669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8C776-7574-8F45-8E31-48399847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97" y="268225"/>
            <a:ext cx="8990727" cy="1072896"/>
          </a:xfrm>
        </p:spPr>
        <p:txBody>
          <a:bodyPr/>
          <a:lstStyle/>
          <a:p>
            <a:r>
              <a:rPr lang="en-US" dirty="0"/>
              <a:t>RPA use cases</a:t>
            </a:r>
            <a:br>
              <a:rPr lang="en-US" dirty="0"/>
            </a:br>
            <a:r>
              <a:rPr lang="en-US" dirty="0"/>
              <a:t>by industry</a:t>
            </a:r>
          </a:p>
        </p:txBody>
      </p:sp>
      <p:pic>
        <p:nvPicPr>
          <p:cNvPr id="13" name="Picture 56">
            <a:extLst>
              <a:ext uri="{FF2B5EF4-FFF2-40B4-BE49-F238E27FC236}">
                <a16:creationId xmlns:a16="http://schemas.microsoft.com/office/drawing/2014/main" id="{FE9FDCF3-E468-5847-A9AF-AE05058895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239125" y="1602335"/>
            <a:ext cx="669940" cy="669940"/>
          </a:xfrm>
          <a:prstGeom prst="rect">
            <a:avLst/>
          </a:prstGeom>
        </p:spPr>
      </p:pic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33071E0D-7000-A34F-8067-2AFBA2AE25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3699" y="1681390"/>
            <a:ext cx="1962835" cy="1662767"/>
          </a:xfrm>
        </p:spPr>
        <p:txBody>
          <a:bodyPr/>
          <a:lstStyle/>
          <a:p>
            <a: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  <a:t>Banking and insurance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Onboarding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Insurance claims </a:t>
            </a:r>
            <a:br>
              <a:rPr lang="en-US" sz="1332" dirty="0"/>
            </a:br>
            <a:r>
              <a:rPr lang="en-US" sz="1332" dirty="0"/>
              <a:t>tasks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Loan origination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sz="1332" dirty="0"/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sz="1332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E12F58BC-81AF-B943-B0B9-32911DEE5F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9349" y="1681389"/>
            <a:ext cx="1944108" cy="2006665"/>
          </a:xfrm>
        </p:spPr>
        <p:txBody>
          <a:bodyPr/>
          <a:lstStyle/>
          <a:p>
            <a: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  <a:t>Energy</a:t>
            </a:r>
            <a:b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</a:br>
            <a: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  <a:t>and utilities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Data collection </a:t>
            </a:r>
            <a:br>
              <a:rPr lang="en-US" sz="1332" dirty="0"/>
            </a:br>
            <a:r>
              <a:rPr lang="en-US" sz="1332" dirty="0"/>
              <a:t>and reporting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Contracts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Regulations and compliance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sz="1332" dirty="0"/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A929F7A1-75AD-CD45-B5B1-BB4D1730C8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60136" y="1681389"/>
            <a:ext cx="1939408" cy="2114465"/>
          </a:xfrm>
        </p:spPr>
        <p:txBody>
          <a:bodyPr/>
          <a:lstStyle/>
          <a:p>
            <a: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  <a:t>IT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Data entry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Capture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Mass email management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Reporting 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Data synchronization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sz="1332" dirty="0">
              <a:latin typeface="IBM Plex Sans Light" panose="020B0403050000000000" pitchFamily="34" charset="77"/>
            </a:endParaRP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dirty="0">
              <a:latin typeface="IBM Plex Sans Light" panose="020B0403050000000000" pitchFamily="34" charset="77"/>
            </a:endParaRPr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36B04F8D-BDA2-154E-BBC9-EBC5567FCCA2}"/>
              </a:ext>
            </a:extLst>
          </p:cNvPr>
          <p:cNvSpPr txBox="1">
            <a:spLocks/>
          </p:cNvSpPr>
          <p:nvPr/>
        </p:nvSpPr>
        <p:spPr>
          <a:xfrm>
            <a:off x="10098961" y="1681389"/>
            <a:ext cx="1797047" cy="17867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Travel and transportation</a:t>
            </a:r>
            <a:endParaRPr lang="en-US" sz="1332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Payroll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Vehicle checks </a:t>
            </a:r>
            <a:b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</a:b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and reporting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endParaRPr lang="en-US" sz="1332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450D6B58-A4F1-7F4B-9E8C-FA160ACCB77C}"/>
              </a:ext>
            </a:extLst>
          </p:cNvPr>
          <p:cNvSpPr txBox="1">
            <a:spLocks/>
          </p:cNvSpPr>
          <p:nvPr/>
        </p:nvSpPr>
        <p:spPr>
          <a:xfrm>
            <a:off x="963699" y="4065342"/>
            <a:ext cx="1962835" cy="14151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Healthcare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Medical Appointments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Medical bills 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Medical claims tasks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endParaRPr lang="en-US" sz="1332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962D31C9-180C-0842-9A14-00C4F86780C1}"/>
              </a:ext>
            </a:extLst>
          </p:cNvPr>
          <p:cNvSpPr txBox="1">
            <a:spLocks/>
          </p:cNvSpPr>
          <p:nvPr/>
        </p:nvSpPr>
        <p:spPr>
          <a:xfrm>
            <a:off x="4029347" y="4065341"/>
            <a:ext cx="1922447" cy="16520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Media and communications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Order management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Provisioning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endParaRPr lang="en-US" sz="1465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861247F3-FC91-8B48-9806-A1878765DC11}"/>
              </a:ext>
            </a:extLst>
          </p:cNvPr>
          <p:cNvSpPr txBox="1">
            <a:spLocks/>
          </p:cNvSpPr>
          <p:nvPr/>
        </p:nvSpPr>
        <p:spPr>
          <a:xfrm>
            <a:off x="7060138" y="4065342"/>
            <a:ext cx="1962620" cy="22411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Government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Benefits processing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Eligibility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Self service updates</a:t>
            </a:r>
          </a:p>
        </p:txBody>
      </p:sp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857A498F-8C12-C542-8761-544D5AFAA2A4}"/>
              </a:ext>
            </a:extLst>
          </p:cNvPr>
          <p:cNvSpPr txBox="1">
            <a:spLocks/>
          </p:cNvSpPr>
          <p:nvPr/>
        </p:nvSpPr>
        <p:spPr>
          <a:xfrm>
            <a:off x="10098961" y="4065340"/>
            <a:ext cx="1797047" cy="14321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Retail industry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Refunds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Procurement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Price comparison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b="1" dirty="0">
                <a:solidFill>
                  <a:srgbClr val="000000"/>
                </a:solidFill>
                <a:highlight>
                  <a:srgbClr val="FFFF00"/>
                </a:highlight>
                <a:latin typeface="IBM Plex Sans Light" panose="020B0403050000000000" pitchFamily="34" charset="77"/>
              </a:rPr>
              <a:t>Invoice processing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endParaRPr lang="en-US" sz="1332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</p:txBody>
      </p:sp>
      <p:pic>
        <p:nvPicPr>
          <p:cNvPr id="24" name="Picture 51">
            <a:extLst>
              <a:ext uri="{FF2B5EF4-FFF2-40B4-BE49-F238E27FC236}">
                <a16:creationId xmlns:a16="http://schemas.microsoft.com/office/drawing/2014/main" id="{67AA0717-48C9-0F47-9CCC-65FFC9F981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339761" y="1602335"/>
            <a:ext cx="669940" cy="669940"/>
          </a:xfrm>
          <a:prstGeom prst="rect">
            <a:avLst/>
          </a:prstGeom>
        </p:spPr>
      </p:pic>
      <p:pic>
        <p:nvPicPr>
          <p:cNvPr id="25" name="Picture 57">
            <a:extLst>
              <a:ext uri="{FF2B5EF4-FFF2-40B4-BE49-F238E27FC236}">
                <a16:creationId xmlns:a16="http://schemas.microsoft.com/office/drawing/2014/main" id="{CB9FA232-7582-344B-9652-4249F3FCCB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82775" y="3999050"/>
            <a:ext cx="669940" cy="669940"/>
          </a:xfrm>
          <a:prstGeom prst="rect">
            <a:avLst/>
          </a:prstGeom>
        </p:spPr>
      </p:pic>
      <p:pic>
        <p:nvPicPr>
          <p:cNvPr id="35" name="Picture 60">
            <a:extLst>
              <a:ext uri="{FF2B5EF4-FFF2-40B4-BE49-F238E27FC236}">
                <a16:creationId xmlns:a16="http://schemas.microsoft.com/office/drawing/2014/main" id="{D8E25C5B-498A-D944-BB57-97AA1FCC47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339761" y="3999050"/>
            <a:ext cx="669940" cy="669940"/>
          </a:xfrm>
          <a:prstGeom prst="rect">
            <a:avLst/>
          </a:prstGeom>
        </p:spPr>
      </p:pic>
      <p:pic>
        <p:nvPicPr>
          <p:cNvPr id="29" name="Picture 59">
            <a:extLst>
              <a:ext uri="{FF2B5EF4-FFF2-40B4-BE49-F238E27FC236}">
                <a16:creationId xmlns:a16="http://schemas.microsoft.com/office/drawing/2014/main" id="{32C51FD8-B94E-7441-8935-EB66D1832E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233387" y="1598590"/>
            <a:ext cx="669940" cy="669940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ED17401-762F-9C48-BDA4-CD1D019D4C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5701" y="6383867"/>
            <a:ext cx="2436055" cy="222251"/>
          </a:xfrm>
        </p:spPr>
        <p:txBody>
          <a:bodyPr/>
          <a:lstStyle/>
          <a:p>
            <a:pPr algn="r" defTabSz="913068">
              <a:defRPr/>
            </a:pPr>
            <a:fld id="{59395FB3-9C97-154F-86B2-7E381B951268}" type="slidenum">
              <a:rPr lang="en-US" sz="799">
                <a:solidFill>
                  <a:srgbClr val="000000"/>
                </a:solidFill>
                <a:latin typeface="IBM Plex Sans Light" panose="020B0403050203000203" pitchFamily="34" charset="0"/>
              </a:rPr>
              <a:pPr algn="r" defTabSz="913068">
                <a:defRPr/>
              </a:pPr>
              <a:t>5</a:t>
            </a:fld>
            <a:endParaRPr lang="en-US" sz="799" dirty="0">
              <a:solidFill>
                <a:srgbClr val="00000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90D2B-77DC-5740-ABF4-A6DA8F5A0C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3718">
              <a:defRPr/>
            </a:pPr>
            <a:r>
              <a:rPr lang="en-US" sz="799">
                <a:solidFill>
                  <a:srgbClr val="000000"/>
                </a:solidFill>
                <a:latin typeface="IBM Plex Sans Light" panose="020B0403050203000203" pitchFamily="34" charset="0"/>
              </a:rPr>
              <a:t>IBM Automation / © 2022 IBM Corporation</a:t>
            </a:r>
            <a:endParaRPr lang="en-US" sz="799" dirty="0">
              <a:solidFill>
                <a:srgbClr val="000000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862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54407-8225-4A01-8410-4BC915889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54" y="72532"/>
            <a:ext cx="10515600" cy="555104"/>
          </a:xfrm>
        </p:spPr>
        <p:txBody>
          <a:bodyPr/>
          <a:lstStyle/>
          <a:p>
            <a:r>
              <a:rPr lang="en-GB" sz="3200" dirty="0"/>
              <a:t>Invoice Processing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B092471A-F978-4A83-8AF7-FF8C6AE77A25}"/>
              </a:ext>
            </a:extLst>
          </p:cNvPr>
          <p:cNvSpPr/>
          <p:nvPr/>
        </p:nvSpPr>
        <p:spPr>
          <a:xfrm>
            <a:off x="796384" y="948645"/>
            <a:ext cx="988629" cy="918839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 Invoices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C2CF7C9-F7DE-4780-BDB1-99823E60BD8D}"/>
              </a:ext>
            </a:extLst>
          </p:cNvPr>
          <p:cNvSpPr/>
          <p:nvPr/>
        </p:nvSpPr>
        <p:spPr>
          <a:xfrm>
            <a:off x="9767779" y="5812730"/>
            <a:ext cx="992588" cy="9046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Invoices Paid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726101-8ECF-4E84-8FA4-E5086F3C918F}"/>
              </a:ext>
            </a:extLst>
          </p:cNvPr>
          <p:cNvCxnSpPr>
            <a:cxnSpLocks/>
            <a:stCxn id="9" idx="4"/>
            <a:endCxn id="40" idx="0"/>
          </p:cNvCxnSpPr>
          <p:nvPr/>
        </p:nvCxnSpPr>
        <p:spPr>
          <a:xfrm>
            <a:off x="1290699" y="1867484"/>
            <a:ext cx="0" cy="1482892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E98050-68DC-442E-9217-015F68F4C913}"/>
              </a:ext>
            </a:extLst>
          </p:cNvPr>
          <p:cNvCxnSpPr>
            <a:cxnSpLocks/>
            <a:endCxn id="88" idx="1"/>
          </p:cNvCxnSpPr>
          <p:nvPr/>
        </p:nvCxnSpPr>
        <p:spPr>
          <a:xfrm>
            <a:off x="3371618" y="2319642"/>
            <a:ext cx="1186779" cy="14733"/>
          </a:xfrm>
          <a:prstGeom prst="straightConnector1">
            <a:avLst/>
          </a:prstGeom>
          <a:ln w="317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248E7A-DE2E-42B3-8067-F4D3544DD6DA}"/>
              </a:ext>
            </a:extLst>
          </p:cNvPr>
          <p:cNvCxnSpPr>
            <a:cxnSpLocks/>
            <a:endCxn id="87" idx="1"/>
          </p:cNvCxnSpPr>
          <p:nvPr/>
        </p:nvCxnSpPr>
        <p:spPr>
          <a:xfrm flipV="1">
            <a:off x="5551231" y="2273303"/>
            <a:ext cx="1444996" cy="1"/>
          </a:xfrm>
          <a:prstGeom prst="straightConnector1">
            <a:avLst/>
          </a:prstGeom>
          <a:ln w="317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B7FE1D-4A93-438B-A14E-E6117D2883EC}"/>
              </a:ext>
            </a:extLst>
          </p:cNvPr>
          <p:cNvCxnSpPr>
            <a:cxnSpLocks/>
            <a:endCxn id="77" idx="1"/>
          </p:cNvCxnSpPr>
          <p:nvPr/>
        </p:nvCxnSpPr>
        <p:spPr>
          <a:xfrm>
            <a:off x="8192107" y="2257030"/>
            <a:ext cx="1510982" cy="3482"/>
          </a:xfrm>
          <a:prstGeom prst="straightConnector1">
            <a:avLst/>
          </a:prstGeom>
          <a:ln w="317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2EF36D4D-1962-4898-BBFB-6A636D03E394}"/>
              </a:ext>
            </a:extLst>
          </p:cNvPr>
          <p:cNvCxnSpPr>
            <a:cxnSpLocks/>
            <a:stCxn id="40" idx="1"/>
          </p:cNvCxnSpPr>
          <p:nvPr/>
        </p:nvCxnSpPr>
        <p:spPr>
          <a:xfrm flipV="1">
            <a:off x="1835505" y="2675176"/>
            <a:ext cx="541308" cy="1220006"/>
          </a:xfrm>
          <a:prstGeom prst="bentConnector2">
            <a:avLst/>
          </a:prstGeom>
          <a:ln w="317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9176FE-F31A-4501-85F3-5343D3CAC4F7}"/>
              </a:ext>
            </a:extLst>
          </p:cNvPr>
          <p:cNvGrpSpPr/>
          <p:nvPr/>
        </p:nvGrpSpPr>
        <p:grpSpPr>
          <a:xfrm>
            <a:off x="2362686" y="4163368"/>
            <a:ext cx="1527086" cy="1185928"/>
            <a:chOff x="2365884" y="1298403"/>
            <a:chExt cx="3198336" cy="334772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38BE009-545B-4957-8490-41CB125557EB}"/>
                </a:ext>
              </a:extLst>
            </p:cNvPr>
            <p:cNvSpPr/>
            <p:nvPr/>
          </p:nvSpPr>
          <p:spPr bwMode="auto">
            <a:xfrm>
              <a:off x="2365884" y="1298403"/>
              <a:ext cx="3198336" cy="3347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EB11DBE-3794-4BE2-90D8-E7174C247521}"/>
                </a:ext>
              </a:extLst>
            </p:cNvPr>
            <p:cNvGrpSpPr/>
            <p:nvPr/>
          </p:nvGrpSpPr>
          <p:grpSpPr>
            <a:xfrm>
              <a:off x="2438424" y="1991626"/>
              <a:ext cx="2926381" cy="2151085"/>
              <a:chOff x="-730189" y="1664247"/>
              <a:chExt cx="2926381" cy="2151085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28563C6-3AA5-403D-AFC4-86E00A1F28AC}"/>
                  </a:ext>
                </a:extLst>
              </p:cNvPr>
              <p:cNvSpPr/>
              <p:nvPr/>
            </p:nvSpPr>
            <p:spPr bwMode="auto">
              <a:xfrm>
                <a:off x="-730189" y="2611186"/>
                <a:ext cx="2926381" cy="1204146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97536" rIns="48000" bIns="48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553"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Email Rules</a:t>
                </a:r>
              </a:p>
            </p:txBody>
          </p:sp>
          <p:pic>
            <p:nvPicPr>
              <p:cNvPr id="63" name="Graphic 62">
                <a:extLst>
                  <a:ext uri="{FF2B5EF4-FFF2-40B4-BE49-F238E27FC236}">
                    <a16:creationId xmlns:a16="http://schemas.microsoft.com/office/drawing/2014/main" id="{0F1F2EB7-62A9-4715-B63A-E455A978D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biLevel thresh="75000"/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06587" y="1664247"/>
                <a:ext cx="616710" cy="764656"/>
              </a:xfrm>
              <a:prstGeom prst="rect">
                <a:avLst/>
              </a:prstGeom>
            </p:spPr>
          </p:pic>
        </p:grpSp>
      </p:grp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9C6100EE-31BE-484B-9548-DEC50DEB9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745893" y="3350376"/>
            <a:ext cx="1089612" cy="1089612"/>
          </a:xfrm>
          <a:prstGeom prst="rect">
            <a:avLst/>
          </a:prstGeom>
        </p:spPr>
      </p:pic>
      <p:pic>
        <p:nvPicPr>
          <p:cNvPr id="73" name="Picture 72" descr="A blue rectangle with a white rectangle in the middle&#10;&#10;Description automatically generated with low confidence">
            <a:extLst>
              <a:ext uri="{FF2B5EF4-FFF2-40B4-BE49-F238E27FC236}">
                <a16:creationId xmlns:a16="http://schemas.microsoft.com/office/drawing/2014/main" id="{296D580E-20A3-4526-8D58-977628784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28366" y="3703134"/>
            <a:ext cx="1816610" cy="1953373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1630D87-6674-4DA2-87A8-822446593A05}"/>
              </a:ext>
            </a:extLst>
          </p:cNvPr>
          <p:cNvGrpSpPr/>
          <p:nvPr/>
        </p:nvGrpSpPr>
        <p:grpSpPr>
          <a:xfrm>
            <a:off x="9522684" y="4041115"/>
            <a:ext cx="1468309" cy="1199656"/>
            <a:chOff x="11649340" y="7150038"/>
            <a:chExt cx="3198335" cy="334772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1D8C7D-7CFA-4A25-917D-3E46CDECDC59}"/>
                </a:ext>
              </a:extLst>
            </p:cNvPr>
            <p:cNvSpPr/>
            <p:nvPr/>
          </p:nvSpPr>
          <p:spPr bwMode="auto">
            <a:xfrm>
              <a:off x="11649340" y="7150038"/>
              <a:ext cx="3198335" cy="3347720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A8D4C1F-04A0-4C54-AC99-0495D0A5A128}"/>
                </a:ext>
              </a:extLst>
            </p:cNvPr>
            <p:cNvSpPr/>
            <p:nvPr/>
          </p:nvSpPr>
          <p:spPr bwMode="auto">
            <a:xfrm>
              <a:off x="11928253" y="8645769"/>
              <a:ext cx="2714405" cy="1124319"/>
            </a:xfrm>
            <a:prstGeom prst="rect">
              <a:avLst/>
            </a:prstGeom>
            <a:noFill/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Approval</a:t>
              </a:r>
              <a:endPara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endParaRP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1571D80-0126-4558-B12E-1ED62D980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856009" y="7496940"/>
              <a:ext cx="784993" cy="784994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3359CD9-22D0-4883-A563-0CE5ECB4382E}"/>
              </a:ext>
            </a:extLst>
          </p:cNvPr>
          <p:cNvSpPr txBox="1"/>
          <p:nvPr/>
        </p:nvSpPr>
        <p:spPr>
          <a:xfrm>
            <a:off x="4371962" y="4401527"/>
            <a:ext cx="17767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OCR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rPr>
              <a:t>Library</a:t>
            </a:r>
          </a:p>
        </p:txBody>
      </p:sp>
      <p:sp>
        <p:nvSpPr>
          <p:cNvPr id="77" name="Flowchart: Process 76">
            <a:extLst>
              <a:ext uri="{FF2B5EF4-FFF2-40B4-BE49-F238E27FC236}">
                <a16:creationId xmlns:a16="http://schemas.microsoft.com/office/drawing/2014/main" id="{29645C99-76EC-47E1-90BC-C8E4B2811788}"/>
              </a:ext>
            </a:extLst>
          </p:cNvPr>
          <p:cNvSpPr/>
          <p:nvPr/>
        </p:nvSpPr>
        <p:spPr>
          <a:xfrm>
            <a:off x="9703089" y="1872529"/>
            <a:ext cx="1112242" cy="775966"/>
          </a:xfrm>
          <a:prstGeom prst="flowChartProcess">
            <a:avLst/>
          </a:prstGeom>
          <a:solidFill>
            <a:schemeClr val="tx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defRPr/>
            </a:pPr>
            <a:r>
              <a:rPr lang="en-GB" sz="16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Approval Process</a:t>
            </a:r>
          </a:p>
        </p:txBody>
      </p:sp>
      <p:sp>
        <p:nvSpPr>
          <p:cNvPr id="86" name="Flowchart: Process 85">
            <a:extLst>
              <a:ext uri="{FF2B5EF4-FFF2-40B4-BE49-F238E27FC236}">
                <a16:creationId xmlns:a16="http://schemas.microsoft.com/office/drawing/2014/main" id="{B240F515-FB1E-4EF9-9572-7715B131DBDA}"/>
              </a:ext>
            </a:extLst>
          </p:cNvPr>
          <p:cNvSpPr/>
          <p:nvPr/>
        </p:nvSpPr>
        <p:spPr>
          <a:xfrm>
            <a:off x="2120568" y="2014130"/>
            <a:ext cx="1259031" cy="661047"/>
          </a:xfrm>
          <a:prstGeom prst="flowChartProcess">
            <a:avLst/>
          </a:prstGeom>
          <a:solidFill>
            <a:schemeClr val="tx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Extract Invoices</a:t>
            </a:r>
          </a:p>
        </p:txBody>
      </p:sp>
      <p:sp>
        <p:nvSpPr>
          <p:cNvPr id="87" name="Flowchart: Process 86">
            <a:extLst>
              <a:ext uri="{FF2B5EF4-FFF2-40B4-BE49-F238E27FC236}">
                <a16:creationId xmlns:a16="http://schemas.microsoft.com/office/drawing/2014/main" id="{D8A2A070-7ADB-4EF4-B506-F61E6E5930BA}"/>
              </a:ext>
            </a:extLst>
          </p:cNvPr>
          <p:cNvSpPr/>
          <p:nvPr/>
        </p:nvSpPr>
        <p:spPr>
          <a:xfrm>
            <a:off x="6996227" y="1942780"/>
            <a:ext cx="1259031" cy="661046"/>
          </a:xfrm>
          <a:prstGeom prst="flowChartProcess">
            <a:avLst/>
          </a:prstGeom>
          <a:solidFill>
            <a:schemeClr val="tx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6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Upload Invoices</a:t>
            </a:r>
          </a:p>
        </p:txBody>
      </p:sp>
      <p:sp>
        <p:nvSpPr>
          <p:cNvPr id="88" name="Flowchart: Process 87">
            <a:extLst>
              <a:ext uri="{FF2B5EF4-FFF2-40B4-BE49-F238E27FC236}">
                <a16:creationId xmlns:a16="http://schemas.microsoft.com/office/drawing/2014/main" id="{76A28904-3536-40C1-88CF-97232182082A}"/>
              </a:ext>
            </a:extLst>
          </p:cNvPr>
          <p:cNvSpPr/>
          <p:nvPr/>
        </p:nvSpPr>
        <p:spPr>
          <a:xfrm>
            <a:off x="4558397" y="1946392"/>
            <a:ext cx="1259032" cy="775966"/>
          </a:xfrm>
          <a:prstGeom prst="flowChartProcess">
            <a:avLst/>
          </a:prstGeom>
          <a:solidFill>
            <a:schemeClr val="tx1">
              <a:lumMod val="6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defRPr/>
            </a:pPr>
            <a:r>
              <a:rPr lang="en-GB" sz="1600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OCR invoices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4389A1C-1E8C-4F05-8E84-183709FE4571}"/>
              </a:ext>
            </a:extLst>
          </p:cNvPr>
          <p:cNvCxnSpPr>
            <a:cxnSpLocks/>
            <a:stCxn id="29" idx="2"/>
            <a:endCxn id="10" idx="0"/>
          </p:cNvCxnSpPr>
          <p:nvPr/>
        </p:nvCxnSpPr>
        <p:spPr>
          <a:xfrm>
            <a:off x="10256839" y="5240771"/>
            <a:ext cx="7234" cy="571959"/>
          </a:xfrm>
          <a:prstGeom prst="straightConnector1">
            <a:avLst/>
          </a:prstGeom>
          <a:ln w="254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6F851793-601A-4CF0-878D-01122F038FE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45639" y="3408435"/>
            <a:ext cx="1466692" cy="175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6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6AA7A9F-89A8-4513-82B4-E9032D62034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33434" y="3362479"/>
            <a:ext cx="1280243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344FE037-EE4D-433B-A7E1-615F46955896}"/>
              </a:ext>
            </a:extLst>
          </p:cNvPr>
          <p:cNvCxnSpPr>
            <a:cxnSpLocks/>
            <a:stCxn id="29" idx="0"/>
            <a:endCxn id="77" idx="2"/>
          </p:cNvCxnSpPr>
          <p:nvPr/>
        </p:nvCxnSpPr>
        <p:spPr>
          <a:xfrm rot="5400000" flipH="1" flipV="1">
            <a:off x="9561714" y="3343620"/>
            <a:ext cx="1392620" cy="2371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6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7" name="Picture 126">
            <a:extLst>
              <a:ext uri="{FF2B5EF4-FFF2-40B4-BE49-F238E27FC236}">
                <a16:creationId xmlns:a16="http://schemas.microsoft.com/office/drawing/2014/main" id="{E7E9F6ED-4F39-47DF-8B6E-C331460EF4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1255" y="4188206"/>
            <a:ext cx="1527086" cy="1161090"/>
          </a:xfrm>
          <a:prstGeom prst="rect">
            <a:avLst/>
          </a:prstGeom>
        </p:spPr>
      </p:pic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969231B4-F6B1-4CEB-B090-D76B54F82F56}"/>
              </a:ext>
            </a:extLst>
          </p:cNvPr>
          <p:cNvCxnSpPr>
            <a:cxnSpLocks/>
            <a:stCxn id="87" idx="2"/>
            <a:endCxn id="127" idx="0"/>
          </p:cNvCxnSpPr>
          <p:nvPr/>
        </p:nvCxnSpPr>
        <p:spPr>
          <a:xfrm>
            <a:off x="7625743" y="2603826"/>
            <a:ext cx="19055" cy="1584380"/>
          </a:xfrm>
          <a:prstGeom prst="straightConnector1">
            <a:avLst/>
          </a:prstGeom>
          <a:ln w="254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25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6F84B-1EDE-4BB4-8935-5AD67BF8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70" y="878354"/>
            <a:ext cx="2812051" cy="46246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The Email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000" dirty="0"/>
              <a:t>The bot reads emails containing invoices and lets DM decide on how to process them…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9E2B2B-6F41-4B64-B241-062C42A2A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50"/>
          <a:stretch/>
        </p:blipFill>
        <p:spPr>
          <a:xfrm>
            <a:off x="4869880" y="411348"/>
            <a:ext cx="6966901" cy="5826554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508A3A-7268-4589-87D2-B0FFA4E7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716" y="24684"/>
            <a:ext cx="7115227" cy="685974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392E1C70-7301-4F6B-8268-F9EE7B618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935674" y="562886"/>
            <a:ext cx="1089612" cy="1089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6CCEF6-3268-400F-8112-EFE1AD975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851" y="575454"/>
            <a:ext cx="1133475" cy="1076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004F37-52DF-4439-8A4D-9B4D2B9D9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557" y="59064"/>
            <a:ext cx="8393274" cy="302460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0009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6F84B-1EDE-4BB4-8935-5AD67BF8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70" y="1012323"/>
            <a:ext cx="2812051" cy="46246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Email Rules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000" dirty="0"/>
              <a:t>DM looks at email header to determine how to process the invoice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9A2A3-0B60-41E1-9FD0-6459F76B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328" y="564833"/>
            <a:ext cx="7151592" cy="525164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B6C46BA-8141-4F3B-A1F5-C1E9154A3491}"/>
              </a:ext>
            </a:extLst>
          </p:cNvPr>
          <p:cNvGrpSpPr/>
          <p:nvPr/>
        </p:nvGrpSpPr>
        <p:grpSpPr>
          <a:xfrm>
            <a:off x="769615" y="499711"/>
            <a:ext cx="1406026" cy="991575"/>
            <a:chOff x="5633349" y="931307"/>
            <a:chExt cx="3198336" cy="3347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E9678E-2187-4CCD-AB83-4531E3399217}"/>
                </a:ext>
              </a:extLst>
            </p:cNvPr>
            <p:cNvSpPr/>
            <p:nvPr/>
          </p:nvSpPr>
          <p:spPr bwMode="auto">
            <a:xfrm>
              <a:off x="5633349" y="931307"/>
              <a:ext cx="3198336" cy="3347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3D611C2-EFC5-4388-805E-BE3CF47B9E24}"/>
                </a:ext>
              </a:extLst>
            </p:cNvPr>
            <p:cNvGrpSpPr/>
            <p:nvPr/>
          </p:nvGrpSpPr>
          <p:grpSpPr>
            <a:xfrm>
              <a:off x="5717137" y="1662191"/>
              <a:ext cx="2926381" cy="1991361"/>
              <a:chOff x="2548524" y="1334812"/>
              <a:chExt cx="2926381" cy="199136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14FEF9C-1095-4809-B933-E2B3AED6D233}"/>
                  </a:ext>
                </a:extLst>
              </p:cNvPr>
              <p:cNvSpPr/>
              <p:nvPr/>
            </p:nvSpPr>
            <p:spPr bwMode="auto">
              <a:xfrm>
                <a:off x="2548524" y="2122026"/>
                <a:ext cx="2926381" cy="120414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97536" rIns="48000" bIns="48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553"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DM</a:t>
                </a: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2C94DE35-45E2-4E69-AE5D-BD1C532A5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biLevel thresh="75000"/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70385" y="1334812"/>
                <a:ext cx="779026" cy="779027"/>
              </a:xfrm>
              <a:prstGeom prst="rect">
                <a:avLst/>
              </a:prstGeom>
            </p:spPr>
          </p:pic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514F8A8-A4FD-44A6-97FA-6A629EA39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281" y="0"/>
            <a:ext cx="6281238" cy="2937999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3193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6F84B-1EDE-4BB4-8935-5AD67BF8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70" y="878354"/>
            <a:ext cx="2812051" cy="46246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OCR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000" dirty="0"/>
              <a:t>The bot OCRs the invoices identified by DM and writes the result to an XML file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B2C44-F182-49C2-9677-22EAEAA38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35" y="562886"/>
            <a:ext cx="1133475" cy="1076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719C8A-22F0-483C-851C-F1B99AD34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201" y="3948372"/>
            <a:ext cx="6804612" cy="2345246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6BBDE5-2CCC-41C9-882A-9E5CD8EE3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747" y="697398"/>
            <a:ext cx="6816725" cy="268659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4421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BM 2020 Master template (white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Presentation_Enablement_Template_Arial_2021-Mar-01" id="{1A565672-DFC6-C94C-A613-015F0235D994}" vid="{5B0CDC82-2F34-0D46-BF8D-C4B83EE43B24}"/>
    </a:ext>
  </a:extLst>
</a:theme>
</file>

<file path=ppt/theme/theme3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10260</TotalTime>
  <Words>811</Words>
  <Application>Microsoft Office PowerPoint</Application>
  <PresentationFormat>Widescreen</PresentationFormat>
  <Paragraphs>121</Paragraphs>
  <Slides>12</Slides>
  <Notes>3</Notes>
  <HiddenSlides>3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Calibri Light</vt:lpstr>
      <vt:lpstr>Gill Sans MT</vt:lpstr>
      <vt:lpstr>IBM Plex Sans</vt:lpstr>
      <vt:lpstr>IBM Plex Sans Light</vt:lpstr>
      <vt:lpstr>System Font Regular</vt:lpstr>
      <vt:lpstr>Walbaum Display</vt:lpstr>
      <vt:lpstr>Office Theme</vt:lpstr>
      <vt:lpstr>IBM 2020 Master template (white background)</vt:lpstr>
      <vt:lpstr>3DFloatVTI</vt:lpstr>
      <vt:lpstr> Community Calls 2022 - IBM PAM &amp; DM   Invoice processing  with RPA</vt:lpstr>
      <vt:lpstr>IBM Business Automation Manager Open Editions V8.01</vt:lpstr>
      <vt:lpstr>Why IBM RPA?</vt:lpstr>
      <vt:lpstr>PowerPoint Presentation</vt:lpstr>
      <vt:lpstr>RPA use cases by industry</vt:lpstr>
      <vt:lpstr>Invoice Processing</vt:lpstr>
      <vt:lpstr>The Email  The bot reads emails containing invoices and lets DM decide on how to process them…</vt:lpstr>
      <vt:lpstr>Email Rules  DM looks at email header to determine how to process the invoice</vt:lpstr>
      <vt:lpstr>OCR  The bot OCRs the invoices identified by DM and writes the result to an XML file</vt:lpstr>
      <vt:lpstr>Approval  The bot sends the result to PAM, where it is manually approved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Recipes Part 2 – Deploy 1st Bot</dc:title>
  <dc:creator>Genevieve van Den Boer</dc:creator>
  <cp:lastModifiedBy>Nigel Crowther1</cp:lastModifiedBy>
  <cp:revision>101</cp:revision>
  <dcterms:created xsi:type="dcterms:W3CDTF">2020-11-18T19:00:01Z</dcterms:created>
  <dcterms:modified xsi:type="dcterms:W3CDTF">2023-01-31T20:11:54Z</dcterms:modified>
</cp:coreProperties>
</file>